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7" r:id="rId2"/>
    <p:sldId id="258" r:id="rId3"/>
    <p:sldId id="259" r:id="rId4"/>
    <p:sldId id="265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60" r:id="rId1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8895"/>
    <a:srgbClr val="DA7474"/>
    <a:srgbClr val="009999"/>
    <a:srgbClr val="008080"/>
    <a:srgbClr val="226859"/>
    <a:srgbClr val="226852"/>
    <a:srgbClr val="26745C"/>
    <a:srgbClr val="216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3" autoAdjust="0"/>
  </p:normalViewPr>
  <p:slideViewPr>
    <p:cSldViewPr>
      <p:cViewPr>
        <p:scale>
          <a:sx n="90" d="100"/>
          <a:sy n="90" d="100"/>
        </p:scale>
        <p:origin x="-1608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91F45CF-4BD2-475B-ABB1-23E9F3E95EC8}" type="datetimeFigureOut">
              <a:rPr lang="zh-TW" altLang="en-US"/>
              <a:pPr>
                <a:defRPr/>
              </a:pPr>
              <a:t>2020/2/21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CF93FA0-AC04-4665-A066-B190D5200EA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3678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73041-DB7C-48ED-91CE-136A55FDFF29}" type="datetimeFigureOut">
              <a:rPr lang="zh-TW" altLang="en-US"/>
              <a:pPr>
                <a:defRPr/>
              </a:pPr>
              <a:t>2020/2/21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BADE5-7BB2-4360-B401-382B73CE95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382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DBEBE-02CD-49D5-A279-A7577ED8A30C}" type="datetimeFigureOut">
              <a:rPr lang="zh-TW" altLang="en-US"/>
              <a:pPr>
                <a:defRPr/>
              </a:pPr>
              <a:t>2020/2/21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ADAD8-756D-4F15-B640-65D21F304D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499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DB649-8776-421B-B660-647E5BFD626C}" type="datetimeFigureOut">
              <a:rPr lang="zh-TW" altLang="en-US"/>
              <a:pPr>
                <a:defRPr/>
              </a:pPr>
              <a:t>2020/2/21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42484-7C0B-4AF0-AA27-42FC4AF74C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31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3604D-8A13-4FE9-B561-ED09931558F6}" type="datetimeFigureOut">
              <a:rPr lang="zh-TW" altLang="en-US"/>
              <a:pPr>
                <a:defRPr/>
              </a:pPr>
              <a:t>2020/2/21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5EAA7-7111-4D06-B7DC-A9359CC7BA0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325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B588D-788A-4EBF-920E-02FE2D4D1E5E}" type="datetimeFigureOut">
              <a:rPr lang="zh-TW" altLang="en-US"/>
              <a:pPr>
                <a:defRPr/>
              </a:pPr>
              <a:t>2020/2/21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7CEC4-6CCE-47CA-8F0C-0CA451BD33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173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C5D05-DCE1-483A-A492-7AB108071AAD}" type="datetimeFigureOut">
              <a:rPr lang="zh-TW" altLang="en-US"/>
              <a:pPr>
                <a:defRPr/>
              </a:pPr>
              <a:t>2020/2/21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44E0D-27A5-49CF-A3AE-85148C9455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371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平行四邊形 6"/>
          <p:cNvSpPr/>
          <p:nvPr userDrawn="1"/>
        </p:nvSpPr>
        <p:spPr>
          <a:xfrm>
            <a:off x="-684213" y="404813"/>
            <a:ext cx="9577388" cy="863600"/>
          </a:xfrm>
          <a:prstGeom prst="parallelogram">
            <a:avLst>
              <a:gd name="adj" fmla="val 7791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8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33711-4A71-446F-9F52-AFCE4B351FD1}" type="datetimeFigureOut">
              <a:rPr lang="zh-TW" altLang="en-US"/>
              <a:pPr>
                <a:defRPr/>
              </a:pPr>
              <a:t>2020/2/21</a:t>
            </a:fld>
            <a:endParaRPr lang="zh-TW" altLang="en-US"/>
          </a:p>
        </p:txBody>
      </p:sp>
      <p:sp>
        <p:nvSpPr>
          <p:cNvPr id="9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7F9AF-8D8D-43E6-B2D5-E8E624757E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9530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3C3E4-4302-4B5B-8B1D-3FB42912E37A}" type="datetimeFigureOut">
              <a:rPr lang="zh-TW" altLang="en-US"/>
              <a:pPr>
                <a:defRPr/>
              </a:pPr>
              <a:t>2020/2/21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FB3A5-041A-4C0A-988B-81DDC5F541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954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5C63F-C762-4D11-AC32-CA4109117EF1}" type="datetimeFigureOut">
              <a:rPr lang="zh-TW" altLang="en-US"/>
              <a:pPr>
                <a:defRPr/>
              </a:pPr>
              <a:t>2020/2/21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2CFF6-0014-4F8B-A15C-1C5D9E80463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366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20B70-288B-4541-BE58-A8D902538BB3}" type="datetimeFigureOut">
              <a:rPr lang="zh-TW" altLang="en-US"/>
              <a:pPr>
                <a:defRPr/>
              </a:pPr>
              <a:t>2020/2/21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39F58-C615-4920-BF34-20A416AD2EA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53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dirty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36F88-6B39-4EAF-8301-2378B7B10145}" type="datetimeFigureOut">
              <a:rPr lang="zh-TW" altLang="en-US"/>
              <a:pPr>
                <a:defRPr/>
              </a:pPr>
              <a:t>2020/2/21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B28BF-D09D-4B7A-A2CA-4B55EF9896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644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95E79660-F820-4BAE-8B37-7F9AA323FE67}" type="datetimeFigureOut">
              <a:rPr lang="zh-TW" altLang="en-US"/>
              <a:pPr>
                <a:defRPr/>
              </a:pPr>
              <a:t>2020/2/21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48F1DDB3-528A-4E61-B6F1-1D1B9140EF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31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rgbClr val="77933C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7933C"/>
          </a:solidFill>
          <a:latin typeface="標楷體" pitchFamily="65" charset="-12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7933C"/>
          </a:solidFill>
          <a:latin typeface="標楷體" pitchFamily="65" charset="-12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7933C"/>
          </a:solidFill>
          <a:latin typeface="標楷體" pitchFamily="65" charset="-12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7933C"/>
          </a:solidFill>
          <a:latin typeface="標楷體" pitchFamily="65" charset="-12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9999"/>
          </a:solidFill>
          <a:latin typeface="Adobe 繁黑體 Std B" pitchFamily="34" charset="-120"/>
          <a:ea typeface="Adobe 繁黑體 Std B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9999"/>
          </a:solidFill>
          <a:latin typeface="Adobe 繁黑體 Std B" pitchFamily="34" charset="-120"/>
          <a:ea typeface="Adobe 繁黑體 Std B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9999"/>
          </a:solidFill>
          <a:latin typeface="Adobe 繁黑體 Std B" pitchFamily="34" charset="-120"/>
          <a:ea typeface="Adobe 繁黑體 Std B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9999"/>
          </a:solidFill>
          <a:latin typeface="Adobe 繁黑體 Std B" pitchFamily="34" charset="-120"/>
          <a:ea typeface="Adobe 繁黑體 Std B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/>
          <a:p>
            <a:pPr eaLnBrk="1" hangingPunct="1"/>
            <a:r>
              <a:rPr lang="zh-TW" altLang="zh-TW" dirty="0"/>
              <a:t>○</a:t>
            </a:r>
            <a:r>
              <a:rPr lang="zh-TW" altLang="en-US" dirty="0" smtClean="0">
                <a:solidFill>
                  <a:srgbClr val="77933C"/>
                </a:solidFill>
              </a:rPr>
              <a:t>學年</a:t>
            </a:r>
            <a:r>
              <a:rPr lang="zh-TW" altLang="en-US" dirty="0" smtClean="0">
                <a:solidFill>
                  <a:srgbClr val="77933C"/>
                </a:solidFill>
              </a:rPr>
              <a:t>度服務學習</a:t>
            </a:r>
            <a:r>
              <a:rPr lang="en-US" altLang="zh-TW" dirty="0" smtClean="0">
                <a:solidFill>
                  <a:srgbClr val="77933C"/>
                </a:solidFill>
              </a:rPr>
              <a:t/>
            </a:r>
            <a:br>
              <a:rPr lang="en-US" altLang="zh-TW" dirty="0" smtClean="0">
                <a:solidFill>
                  <a:srgbClr val="77933C"/>
                </a:solidFill>
              </a:rPr>
            </a:br>
            <a:r>
              <a:rPr lang="zh-TW" altLang="en-US" dirty="0" smtClean="0">
                <a:solidFill>
                  <a:srgbClr val="77933C"/>
                </a:solidFill>
              </a:rPr>
              <a:t>單一課程成果紀錄表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87624" y="3284984"/>
            <a:ext cx="6768752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b="1" dirty="0" smtClean="0"/>
              <a:t>4.1.1</a:t>
            </a:r>
            <a:r>
              <a:rPr lang="zh-TW" altLang="en-US" b="1" dirty="0" smtClean="0"/>
              <a:t>整合專業深耕</a:t>
            </a:r>
            <a:r>
              <a:rPr lang="zh-TW" altLang="zh-TW" b="1" dirty="0" smtClean="0"/>
              <a:t>服務學習</a:t>
            </a:r>
            <a:endParaRPr lang="zh-TW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1187624" y="5157192"/>
            <a:ext cx="4546848" cy="1545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 smtClean="0">
                <a:solidFill>
                  <a:schemeClr val="tx1"/>
                </a:solidFill>
              </a:rPr>
              <a:t>課程名稱：</a:t>
            </a:r>
            <a:endParaRPr kumimoji="0" lang="en-US" altLang="zh-TW" sz="2400" dirty="0" smtClean="0">
              <a:solidFill>
                <a:schemeClr val="tx1"/>
              </a:solidFill>
            </a:endParaRP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 smtClean="0">
                <a:solidFill>
                  <a:schemeClr val="tx1"/>
                </a:solidFill>
              </a:rPr>
              <a:t>開課單位：</a:t>
            </a:r>
            <a:endParaRPr kumimoji="0" lang="en-US" altLang="zh-TW" sz="2400" dirty="0" smtClean="0">
              <a:solidFill>
                <a:schemeClr val="tx1"/>
              </a:solidFill>
            </a:endParaRP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 smtClean="0">
                <a:solidFill>
                  <a:schemeClr val="tx1"/>
                </a:solidFill>
              </a:rPr>
              <a:t>授課教師：</a:t>
            </a:r>
            <a:endParaRPr kumimoji="0" lang="en-US" altLang="zh-TW" sz="2400" dirty="0" smtClean="0">
              <a:solidFill>
                <a:schemeClr val="tx1"/>
              </a:solidFill>
            </a:endParaRP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 smtClean="0">
                <a:solidFill>
                  <a:schemeClr val="tx1"/>
                </a:solidFill>
              </a:rPr>
              <a:t>服務場域：</a:t>
            </a:r>
            <a:endParaRPr kumimoji="0" lang="en-US" altLang="zh-TW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活動照片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最少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6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張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zh-TW" altLang="zh-TW" sz="1600" dirty="0" smtClean="0">
                <a:solidFill>
                  <a:schemeClr val="bg2">
                    <a:lumMod val="25000"/>
                  </a:schemeClr>
                </a:solidFill>
              </a:rPr>
              <a:t>照片要清楚</a:t>
            </a:r>
            <a:r>
              <a:rPr lang="zh-TW" altLang="en-US" sz="1600" dirty="0" smtClean="0">
                <a:solidFill>
                  <a:schemeClr val="bg2">
                    <a:lumMod val="25000"/>
                  </a:schemeClr>
                </a:solidFill>
              </a:rPr>
              <a:t>且對</a:t>
            </a:r>
            <a:r>
              <a:rPr lang="zh-TW" altLang="en-US" sz="1600" dirty="0">
                <a:solidFill>
                  <a:schemeClr val="bg2">
                    <a:lumMod val="25000"/>
                  </a:schemeClr>
                </a:solidFill>
              </a:rPr>
              <a:t>焦，請附圖說</a:t>
            </a:r>
            <a:endParaRPr lang="zh-TW" altLang="en-US" sz="16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43" name="圖片版面配置區 3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8196" name="內容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圖說</a:t>
            </a:r>
            <a:r>
              <a:rPr lang="en-US" altLang="zh-TW" sz="20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5892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77933C"/>
                </a:solidFill>
              </a:rPr>
              <a:t>學習與反思</a:t>
            </a:r>
            <a:r>
              <a:rPr lang="en-US" altLang="zh-TW" dirty="0" smtClean="0">
                <a:solidFill>
                  <a:srgbClr val="77933C"/>
                </a:solidFill>
              </a:rPr>
              <a:t>_</a:t>
            </a:r>
            <a:r>
              <a:rPr lang="zh-TW" altLang="en-US" dirty="0">
                <a:solidFill>
                  <a:srgbClr val="77933C"/>
                </a:solidFill>
              </a:rPr>
              <a:t>教師經驗</a:t>
            </a:r>
            <a:r>
              <a:rPr lang="zh-TW" altLang="en-US" dirty="0" smtClean="0">
                <a:solidFill>
                  <a:srgbClr val="77933C"/>
                </a:solidFill>
              </a:rPr>
              <a:t>分享</a:t>
            </a:r>
            <a:endParaRPr lang="zh-TW" altLang="en-US" dirty="0">
              <a:solidFill>
                <a:srgbClr val="77933C"/>
              </a:solidFill>
            </a:endParaRP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endParaRPr lang="zh-TW" altLang="en-US" sz="2000" baseline="-25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13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77933C"/>
                </a:solidFill>
              </a:rPr>
              <a:t>學習與反思</a:t>
            </a:r>
            <a:r>
              <a:rPr lang="en-US" altLang="zh-TW" dirty="0" smtClean="0">
                <a:solidFill>
                  <a:srgbClr val="77933C"/>
                </a:solidFill>
              </a:rPr>
              <a:t>_</a:t>
            </a:r>
            <a:r>
              <a:rPr lang="zh-TW" altLang="en-US" dirty="0">
                <a:solidFill>
                  <a:srgbClr val="77933C"/>
                </a:solidFill>
              </a:rPr>
              <a:t>學生服務</a:t>
            </a:r>
            <a:r>
              <a:rPr lang="zh-TW" altLang="en-US" dirty="0" smtClean="0">
                <a:solidFill>
                  <a:srgbClr val="77933C"/>
                </a:solidFill>
              </a:rPr>
              <a:t>心得</a:t>
            </a:r>
            <a:r>
              <a:rPr lang="en-US" altLang="zh-TW" sz="2000" baseline="-25000" dirty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zh-TW" altLang="en-US" sz="2000" baseline="-25000" dirty="0">
                <a:solidFill>
                  <a:schemeClr val="bg2">
                    <a:lumMod val="25000"/>
                  </a:schemeClr>
                </a:solidFill>
              </a:rPr>
              <a:t>至少</a:t>
            </a:r>
            <a:r>
              <a:rPr lang="en-US" altLang="zh-TW" sz="2000" baseline="-25000" dirty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zh-TW" altLang="en-US" sz="2000" baseline="-25000" dirty="0">
                <a:solidFill>
                  <a:schemeClr val="bg2">
                    <a:lumMod val="25000"/>
                  </a:schemeClr>
                </a:solidFill>
              </a:rPr>
              <a:t>篇</a:t>
            </a:r>
            <a:r>
              <a:rPr lang="en-US" altLang="zh-TW" sz="2000" baseline="-250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zh-TW" altLang="en-US" sz="6600" dirty="0">
              <a:solidFill>
                <a:srgbClr val="77933C"/>
              </a:solidFill>
            </a:endParaRP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endParaRPr lang="zh-TW" altLang="en-US" sz="2000" baseline="-25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0" y="6453336"/>
            <a:ext cx="457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p"/>
            </a:pPr>
            <a:r>
              <a:rPr lang="zh-TW" altLang="en-US" sz="1050" dirty="0" smtClean="0">
                <a:solidFill>
                  <a:schemeClr val="bg1">
                    <a:lumMod val="65000"/>
                  </a:schemeClr>
                </a:solidFill>
              </a:rPr>
              <a:t>學生服務心得：</a:t>
            </a:r>
            <a:r>
              <a:rPr lang="zh-TW" altLang="zh-TW" sz="1050" dirty="0">
                <a:solidFill>
                  <a:schemeClr val="bg1">
                    <a:lumMod val="65000"/>
                  </a:schemeClr>
                </a:solidFill>
              </a:rPr>
              <a:t>此部份為學生於學期結束後回觀其服務行動之省思心得，應至少收錄五篇</a:t>
            </a:r>
            <a:endParaRPr lang="zh-TW" alt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81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77933C"/>
                </a:solidFill>
              </a:rPr>
              <a:t>問卷統計</a:t>
            </a: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800" dirty="0" smtClean="0">
                <a:solidFill>
                  <a:schemeClr val="bg2">
                    <a:lumMod val="25000"/>
                  </a:schemeClr>
                </a:solidFill>
              </a:rPr>
              <a:t>呈現方式不限，表格、統計圖表皆可。</a:t>
            </a:r>
            <a:r>
              <a:rPr lang="en-US" altLang="zh-TW" sz="2000" baseline="-25000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zh-TW" altLang="en-US" sz="2000" baseline="-25000" dirty="0" smtClean="0">
                <a:solidFill>
                  <a:schemeClr val="bg2">
                    <a:lumMod val="25000"/>
                  </a:schemeClr>
                </a:solidFill>
              </a:rPr>
              <a:t>如無請自行刪除</a:t>
            </a:r>
            <a:r>
              <a:rPr lang="en-US" altLang="zh-TW" sz="2000" baseline="-250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zh-TW" altLang="en-US" baseline="-25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內容版面配置區 2"/>
          <p:cNvSpPr>
            <a:spLocks noGrp="1"/>
          </p:cNvSpPr>
          <p:nvPr>
            <p:ph idx="1"/>
          </p:nvPr>
        </p:nvSpPr>
        <p:spPr>
          <a:xfrm>
            <a:off x="395536" y="692150"/>
            <a:ext cx="8147050" cy="5434013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dirty="0" smtClean="0"/>
              <a:t>課程名稱：</a:t>
            </a:r>
            <a:endParaRPr lang="en-US" altLang="zh-TW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dirty="0" smtClean="0"/>
              <a:t>開課年級：</a:t>
            </a:r>
            <a:endParaRPr lang="en-US" altLang="zh-TW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dirty="0" smtClean="0"/>
              <a:t>執行時間：</a:t>
            </a:r>
            <a:endParaRPr lang="en-US" altLang="zh-TW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dirty="0" smtClean="0"/>
              <a:t>修</a:t>
            </a:r>
            <a:r>
              <a:rPr lang="zh-TW" altLang="en-US" dirty="0"/>
              <a:t>課</a:t>
            </a:r>
            <a:r>
              <a:rPr lang="zh-TW" altLang="en-US" dirty="0" smtClean="0"/>
              <a:t>人數：</a:t>
            </a:r>
            <a:endParaRPr lang="en-US" altLang="zh-TW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dirty="0"/>
              <a:t>每</a:t>
            </a:r>
            <a:r>
              <a:rPr lang="zh-TW" altLang="en-US" dirty="0" smtClean="0"/>
              <a:t>學期服務次數：</a:t>
            </a:r>
            <a:endParaRPr lang="en-US" altLang="zh-TW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dirty="0"/>
              <a:t>每次服務時數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dirty="0" smtClean="0"/>
              <a:t>參與</a:t>
            </a:r>
            <a:r>
              <a:rPr lang="zh-TW" altLang="en-US" dirty="0"/>
              <a:t>服務</a:t>
            </a:r>
            <a:r>
              <a:rPr lang="zh-TW" altLang="en-US" dirty="0" smtClean="0"/>
              <a:t>人次</a:t>
            </a:r>
            <a:r>
              <a:rPr lang="en-US" altLang="zh-TW" sz="2000" baseline="-25000" dirty="0"/>
              <a:t>(</a:t>
            </a:r>
            <a:r>
              <a:rPr lang="zh-TW" altLang="zh-TW" sz="2000" baseline="-25000" dirty="0"/>
              <a:t>本校師生提供服務人數之加總</a:t>
            </a:r>
            <a:r>
              <a:rPr lang="en-US" altLang="zh-TW" sz="2000" baseline="-25000" dirty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dirty="0"/>
              <a:t>接受服務</a:t>
            </a:r>
            <a:r>
              <a:rPr lang="zh-TW" altLang="en-US" dirty="0" smtClean="0"/>
              <a:t>人次</a:t>
            </a:r>
            <a:r>
              <a:rPr lang="en-US" altLang="zh-TW" sz="2000" baseline="-25000" dirty="0"/>
              <a:t>(</a:t>
            </a:r>
            <a:r>
              <a:rPr lang="zh-TW" altLang="zh-TW" sz="2000" baseline="-25000" dirty="0"/>
              <a:t>被服務者接受服務人數之加總</a:t>
            </a:r>
            <a:r>
              <a:rPr lang="en-US" altLang="zh-TW" sz="2000" baseline="-25000" dirty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</p:txBody>
      </p:sp>
      <p:sp>
        <p:nvSpPr>
          <p:cNvPr id="3" name="文字方塊 2"/>
          <p:cNvSpPr txBox="1"/>
          <p:nvPr/>
        </p:nvSpPr>
        <p:spPr>
          <a:xfrm>
            <a:off x="0" y="6459253"/>
            <a:ext cx="457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p"/>
            </a:pPr>
            <a:r>
              <a:rPr lang="zh-TW" altLang="en-US" sz="1050" dirty="0" smtClean="0">
                <a:solidFill>
                  <a:schemeClr val="bg1">
                    <a:lumMod val="65000"/>
                  </a:schemeClr>
                </a:solidFill>
              </a:rPr>
              <a:t>參與服務人次：本課程學生於本學期每次服務人數之加總。</a:t>
            </a:r>
            <a:endParaRPr lang="en-US" altLang="zh-TW" sz="105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lang="zh-TW" altLang="en-US" sz="1050" dirty="0">
                <a:solidFill>
                  <a:schemeClr val="bg1">
                    <a:lumMod val="65000"/>
                  </a:schemeClr>
                </a:solidFill>
              </a:rPr>
              <a:t>接受服務人次</a:t>
            </a:r>
            <a:r>
              <a:rPr lang="zh-TW" altLang="en-US" sz="1050" dirty="0" smtClean="0">
                <a:solidFill>
                  <a:schemeClr val="bg1">
                    <a:lumMod val="65000"/>
                  </a:schemeClr>
                </a:solidFill>
              </a:rPr>
              <a:t>：於本學期接受本課程學生服務之受益人數加總。</a:t>
            </a:r>
            <a:endParaRPr lang="zh-TW" alt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rgbClr val="77933C"/>
                </a:solidFill>
              </a:rPr>
              <a:t>課程</a:t>
            </a:r>
            <a:r>
              <a:rPr lang="zh-TW" altLang="en-US" dirty="0" smtClean="0">
                <a:solidFill>
                  <a:srgbClr val="77933C"/>
                </a:solidFill>
              </a:rPr>
              <a:t>簡述</a:t>
            </a: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>
                <a:solidFill>
                  <a:schemeClr val="bg2">
                    <a:lumMod val="25000"/>
                  </a:schemeClr>
                </a:solidFill>
              </a:rPr>
              <a:t>課程背景</a:t>
            </a:r>
            <a:endParaRPr lang="en-US" altLang="zh-TW" dirty="0" smtClean="0">
              <a:solidFill>
                <a:schemeClr val="bg2">
                  <a:lumMod val="25000"/>
                </a:schemeClr>
              </a:solidFill>
            </a:endParaRPr>
          </a:p>
          <a:p>
            <a:pPr eaLnBrk="1" hangingPunct="1">
              <a:defRPr/>
            </a:pPr>
            <a:r>
              <a:rPr lang="zh-TW" altLang="en-US" dirty="0">
                <a:solidFill>
                  <a:schemeClr val="bg2">
                    <a:lumMod val="25000"/>
                  </a:schemeClr>
                </a:solidFill>
              </a:rPr>
              <a:t>課程目標</a:t>
            </a:r>
            <a:endParaRPr lang="en-US" altLang="zh-TW" dirty="0" smtClean="0">
              <a:solidFill>
                <a:schemeClr val="bg2">
                  <a:lumMod val="25000"/>
                </a:schemeClr>
              </a:solidFill>
            </a:endParaRPr>
          </a:p>
          <a:p>
            <a:pPr eaLnBrk="1" hangingPunct="1">
              <a:defRPr/>
            </a:pPr>
            <a:r>
              <a:rPr lang="zh-TW" altLang="en-US" dirty="0">
                <a:solidFill>
                  <a:schemeClr val="bg2">
                    <a:lumMod val="25000"/>
                  </a:schemeClr>
                </a:solidFill>
              </a:rPr>
              <a:t>執行過程與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</a:rPr>
              <a:t>內容</a:t>
            </a:r>
            <a:r>
              <a:rPr lang="en-US" altLang="zh-TW" baseline="-25000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zh-TW" altLang="en-US" baseline="-25000" dirty="0" smtClean="0">
                <a:solidFill>
                  <a:schemeClr val="bg2">
                    <a:lumMod val="25000"/>
                  </a:schemeClr>
                </a:solidFill>
              </a:rPr>
              <a:t>準備、行動、反思、慶賀</a:t>
            </a:r>
            <a:r>
              <a:rPr lang="en-US" altLang="zh-TW" baseline="-250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zh-TW" altLang="en-US" baseline="-25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0" y="6297670"/>
            <a:ext cx="45720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p"/>
            </a:pPr>
            <a:r>
              <a:rPr lang="zh-TW" altLang="en-US" sz="1050" dirty="0" smtClean="0">
                <a:solidFill>
                  <a:schemeClr val="bg1">
                    <a:lumMod val="65000"/>
                  </a:schemeClr>
                </a:solidFill>
              </a:rPr>
              <a:t>課程目標：</a:t>
            </a:r>
            <a:r>
              <a:rPr lang="zh-TW" altLang="zh-TW" sz="1050" dirty="0">
                <a:solidFill>
                  <a:schemeClr val="bg1">
                    <a:lumMod val="65000"/>
                  </a:schemeClr>
                </a:solidFill>
              </a:rPr>
              <a:t>融入服務學習精神，將「服務」與「學習」相互結合，使學生在服務過程中獲得學習與成長，為達到服務與學習之雙重目的所擬訂之課程教學目標。</a:t>
            </a:r>
            <a:endParaRPr lang="zh-TW" alt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rgbClr val="77933C"/>
                </a:solidFill>
              </a:rPr>
              <a:t>成果展現</a:t>
            </a:r>
            <a:endParaRPr lang="zh-TW" altLang="en-US" dirty="0" smtClean="0">
              <a:solidFill>
                <a:srgbClr val="77933C"/>
              </a:solidFill>
            </a:endParaRP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800" dirty="0" smtClean="0">
                <a:solidFill>
                  <a:schemeClr val="bg2">
                    <a:lumMod val="25000"/>
                  </a:schemeClr>
                </a:solidFill>
              </a:rPr>
              <a:t>呈現方式不限，表格、文字、圖檔皆可。</a:t>
            </a:r>
            <a:r>
              <a:rPr lang="en-US" altLang="zh-TW" sz="2000" baseline="-25000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zh-TW" altLang="en-US" sz="2000" baseline="-25000" dirty="0" smtClean="0">
                <a:solidFill>
                  <a:schemeClr val="bg2">
                    <a:lumMod val="25000"/>
                  </a:schemeClr>
                </a:solidFill>
              </a:rPr>
              <a:t>頁數不足請自行增列</a:t>
            </a:r>
            <a:r>
              <a:rPr lang="en-US" altLang="zh-TW" sz="2000" baseline="-250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zh-TW" altLang="en-US" baseline="-25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0" y="6297670"/>
            <a:ext cx="45720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p"/>
            </a:pPr>
            <a:r>
              <a:rPr lang="zh-TW" altLang="en-US" sz="1050" dirty="0" smtClean="0">
                <a:solidFill>
                  <a:schemeClr val="bg1">
                    <a:lumMod val="65000"/>
                  </a:schemeClr>
                </a:solidFill>
              </a:rPr>
              <a:t>成果展現：</a:t>
            </a:r>
            <a:r>
              <a:rPr lang="zh-TW" altLang="zh-TW" sz="1050" dirty="0">
                <a:solidFill>
                  <a:schemeClr val="bg1">
                    <a:lumMod val="65000"/>
                  </a:schemeClr>
                </a:solidFill>
              </a:rPr>
              <a:t>課程</a:t>
            </a:r>
            <a:r>
              <a:rPr lang="en-US" altLang="zh-TW" sz="1050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zh-TW" altLang="zh-TW" sz="1050" dirty="0">
                <a:solidFill>
                  <a:schemeClr val="bg1">
                    <a:lumMod val="65000"/>
                  </a:schemeClr>
                </a:solidFill>
              </a:rPr>
              <a:t>活動執行之多元與創新性做為，以及具有特色之服務學習課程</a:t>
            </a:r>
            <a:r>
              <a:rPr lang="en-US" altLang="zh-TW" sz="1050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zh-TW" altLang="zh-TW" sz="1050" dirty="0">
                <a:solidFill>
                  <a:schemeClr val="bg1">
                    <a:lumMod val="65000"/>
                  </a:schemeClr>
                </a:solidFill>
              </a:rPr>
              <a:t>活動成果。例如：課程執行期間規劃各類教學及服務活動之企劃書、課程講義</a:t>
            </a:r>
            <a:r>
              <a:rPr lang="en-US" altLang="zh-TW" sz="1050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zh-TW" altLang="zh-TW" sz="1050" dirty="0">
                <a:solidFill>
                  <a:schemeClr val="bg1">
                    <a:lumMod val="65000"/>
                  </a:schemeClr>
                </a:solidFill>
              </a:rPr>
              <a:t>簡報、活動海報、活動教案、活動報導</a:t>
            </a:r>
            <a:r>
              <a:rPr lang="en-US" altLang="zh-TW" sz="1050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zh-TW" altLang="zh-TW" sz="1050" dirty="0">
                <a:solidFill>
                  <a:schemeClr val="bg1">
                    <a:lumMod val="65000"/>
                  </a:schemeClr>
                </a:solidFill>
              </a:rPr>
              <a:t>新聞稿等。</a:t>
            </a:r>
            <a:endParaRPr lang="zh-TW" alt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94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活動照片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最少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6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張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zh-TW" altLang="zh-TW" sz="1600" dirty="0" smtClean="0">
                <a:solidFill>
                  <a:schemeClr val="bg2">
                    <a:lumMod val="25000"/>
                  </a:schemeClr>
                </a:solidFill>
              </a:rPr>
              <a:t>照片要清楚</a:t>
            </a:r>
            <a:r>
              <a:rPr lang="zh-TW" altLang="en-US" sz="1600" dirty="0" smtClean="0">
                <a:solidFill>
                  <a:schemeClr val="bg2">
                    <a:lumMod val="25000"/>
                  </a:schemeClr>
                </a:solidFill>
              </a:rPr>
              <a:t>且對</a:t>
            </a:r>
            <a:r>
              <a:rPr lang="zh-TW" altLang="en-US" sz="1600" dirty="0">
                <a:solidFill>
                  <a:schemeClr val="bg2">
                    <a:lumMod val="25000"/>
                  </a:schemeClr>
                </a:solidFill>
              </a:rPr>
              <a:t>焦，請附圖說</a:t>
            </a:r>
            <a:endParaRPr lang="zh-TW" altLang="en-US" sz="16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171" name="圖片版面配置區 3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8196" name="內容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圖說</a:t>
            </a:r>
            <a:r>
              <a:rPr lang="en-US" altLang="zh-TW" sz="20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活動照片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最少</a:t>
            </a:r>
            <a:r>
              <a:rPr lang="en-US" altLang="zh-TW" sz="1600" dirty="0">
                <a:solidFill>
                  <a:schemeClr val="accent3">
                    <a:lumMod val="75000"/>
                  </a:schemeClr>
                </a:solidFill>
              </a:rPr>
              <a:t>6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張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zh-TW" altLang="zh-TW" sz="1600" dirty="0" smtClean="0">
                <a:solidFill>
                  <a:schemeClr val="bg2">
                    <a:lumMod val="25000"/>
                  </a:schemeClr>
                </a:solidFill>
              </a:rPr>
              <a:t>照片要清楚</a:t>
            </a:r>
            <a:r>
              <a:rPr lang="zh-TW" altLang="en-US" sz="1600" dirty="0" smtClean="0">
                <a:solidFill>
                  <a:schemeClr val="bg2">
                    <a:lumMod val="25000"/>
                  </a:schemeClr>
                </a:solidFill>
              </a:rPr>
              <a:t>且對焦，請附圖說</a:t>
            </a:r>
          </a:p>
        </p:txBody>
      </p:sp>
      <p:sp>
        <p:nvSpPr>
          <p:cNvPr id="8195" name="圖片版面配置區 3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8196" name="內容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圖說</a:t>
            </a:r>
            <a:r>
              <a:rPr lang="en-US" altLang="zh-TW" sz="2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活動照片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最少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6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張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zh-TW" altLang="zh-TW" sz="1600" dirty="0" smtClean="0">
                <a:solidFill>
                  <a:schemeClr val="bg2">
                    <a:lumMod val="25000"/>
                  </a:schemeClr>
                </a:solidFill>
              </a:rPr>
              <a:t>照片要清楚</a:t>
            </a:r>
            <a:r>
              <a:rPr lang="zh-TW" altLang="en-US" sz="1600" dirty="0" smtClean="0">
                <a:solidFill>
                  <a:schemeClr val="bg2">
                    <a:lumMod val="25000"/>
                  </a:schemeClr>
                </a:solidFill>
              </a:rPr>
              <a:t>且對</a:t>
            </a:r>
            <a:r>
              <a:rPr lang="zh-TW" altLang="en-US" sz="1600" dirty="0">
                <a:solidFill>
                  <a:schemeClr val="bg2">
                    <a:lumMod val="25000"/>
                  </a:schemeClr>
                </a:solidFill>
              </a:rPr>
              <a:t>焦，請附圖說</a:t>
            </a:r>
            <a:endParaRPr lang="zh-TW" altLang="en-US" sz="16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219" name="圖片版面配置區 3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8196" name="內容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圖說</a:t>
            </a:r>
            <a:r>
              <a:rPr lang="en-US" altLang="zh-TW" sz="20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活動照片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最少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6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張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zh-TW" altLang="zh-TW" sz="1600" dirty="0" smtClean="0">
                <a:solidFill>
                  <a:schemeClr val="bg2">
                    <a:lumMod val="25000"/>
                  </a:schemeClr>
                </a:solidFill>
              </a:rPr>
              <a:t>照片要清楚</a:t>
            </a:r>
            <a:r>
              <a:rPr lang="zh-TW" altLang="en-US" sz="1600" dirty="0" smtClean="0">
                <a:solidFill>
                  <a:schemeClr val="bg2">
                    <a:lumMod val="25000"/>
                  </a:schemeClr>
                </a:solidFill>
              </a:rPr>
              <a:t>且對</a:t>
            </a:r>
            <a:r>
              <a:rPr lang="zh-TW" altLang="en-US" sz="1600" dirty="0">
                <a:solidFill>
                  <a:schemeClr val="bg2">
                    <a:lumMod val="25000"/>
                  </a:schemeClr>
                </a:solidFill>
              </a:rPr>
              <a:t>焦，請附圖說</a:t>
            </a:r>
            <a:endParaRPr lang="zh-TW" altLang="en-US" sz="16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43" name="圖片版面配置區 3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8196" name="內容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圖說</a:t>
            </a:r>
            <a:r>
              <a:rPr lang="en-US" altLang="zh-TW" sz="20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活動照片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最少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6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張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zh-TW" altLang="zh-TW" sz="1600" dirty="0" smtClean="0">
                <a:solidFill>
                  <a:schemeClr val="bg2">
                    <a:lumMod val="25000"/>
                  </a:schemeClr>
                </a:solidFill>
              </a:rPr>
              <a:t>照片要清楚</a:t>
            </a:r>
            <a:r>
              <a:rPr lang="zh-TW" altLang="en-US" sz="1600" dirty="0" smtClean="0">
                <a:solidFill>
                  <a:schemeClr val="bg2">
                    <a:lumMod val="25000"/>
                  </a:schemeClr>
                </a:solidFill>
              </a:rPr>
              <a:t>且對</a:t>
            </a:r>
            <a:r>
              <a:rPr lang="zh-TW" altLang="en-US" sz="1600" dirty="0">
                <a:solidFill>
                  <a:schemeClr val="bg2">
                    <a:lumMod val="25000"/>
                  </a:schemeClr>
                </a:solidFill>
              </a:rPr>
              <a:t>焦，請附圖說</a:t>
            </a:r>
            <a:endParaRPr lang="zh-TW" altLang="en-US" sz="16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43" name="圖片版面配置區 3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8196" name="內容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圖說</a:t>
            </a:r>
            <a:r>
              <a:rPr lang="en-US" altLang="zh-TW" sz="20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354149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443</Words>
  <Application>Microsoft Office PowerPoint</Application>
  <PresentationFormat>如螢幕大小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○學年度服務學習 單一課程成果紀錄表</vt:lpstr>
      <vt:lpstr>PowerPoint 簡報</vt:lpstr>
      <vt:lpstr>課程簡述</vt:lpstr>
      <vt:lpstr>成果展現</vt:lpstr>
      <vt:lpstr>活動照片(最少6張)照片要清楚且對焦，請附圖說</vt:lpstr>
      <vt:lpstr>活動照片(最少6張)照片要清楚且對焦，請附圖說</vt:lpstr>
      <vt:lpstr>活動照片(最少6張)照片要清楚且對焦，請附圖說</vt:lpstr>
      <vt:lpstr>活動照片(最少6張)照片要清楚且對焦，請附圖說</vt:lpstr>
      <vt:lpstr>活動照片(最少6張)照片要清楚且對焦，請附圖說</vt:lpstr>
      <vt:lpstr>活動照片(最少6張)照片要清楚且對焦，請附圖說</vt:lpstr>
      <vt:lpstr>學習與反思_教師經驗分享</vt:lpstr>
      <vt:lpstr>學習與反思_學生服務心得(至少5篇)</vt:lpstr>
      <vt:lpstr>問卷統計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活動名稱</dc:title>
  <dc:creator>Kai</dc:creator>
  <cp:lastModifiedBy>TCU_PC_2655</cp:lastModifiedBy>
  <cp:revision>28</cp:revision>
  <dcterms:created xsi:type="dcterms:W3CDTF">2015-07-21T01:42:39Z</dcterms:created>
  <dcterms:modified xsi:type="dcterms:W3CDTF">2020-02-21T07:38:38Z</dcterms:modified>
</cp:coreProperties>
</file>