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895"/>
    <a:srgbClr val="DA7474"/>
    <a:srgbClr val="009999"/>
    <a:srgbClr val="008080"/>
    <a:srgbClr val="226859"/>
    <a:srgbClr val="226852"/>
    <a:srgbClr val="26745C"/>
    <a:srgbClr val="21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3" autoAdjust="0"/>
  </p:normalViewPr>
  <p:slideViewPr>
    <p:cSldViewPr>
      <p:cViewPr>
        <p:scale>
          <a:sx n="90" d="100"/>
          <a:sy n="90" d="100"/>
        </p:scale>
        <p:origin x="-1182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91F45CF-4BD2-475B-ABB1-23E9F3E95EC8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F93FA0-AC04-4665-A066-B190D5200E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6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73041-DB7C-48ED-91CE-136A55FDFF29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ADE5-7BB2-4360-B401-382B73CE9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8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BEBE-02CD-49D5-A279-A7577ED8A30C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DAD8-756D-4F15-B640-65D21F304D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99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B649-8776-421B-B660-647E5BFD626C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2484-7C0B-4AF0-AA27-42FC4AF74C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604D-8A13-4FE9-B561-ED09931558F6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EAA7-7111-4D06-B7DC-A9359CC7BA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2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588D-788A-4EBF-920E-02FE2D4D1E5E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EC4-6CCE-47CA-8F0C-0CA451BD3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73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5D05-DCE1-483A-A492-7AB108071AAD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4E0D-27A5-49CF-A3AE-85148C9455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71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邊形 6"/>
          <p:cNvSpPr/>
          <p:nvPr userDrawn="1"/>
        </p:nvSpPr>
        <p:spPr>
          <a:xfrm>
            <a:off x="-684213" y="404813"/>
            <a:ext cx="9577388" cy="863600"/>
          </a:xfrm>
          <a:prstGeom prst="parallelogram">
            <a:avLst>
              <a:gd name="adj" fmla="val 7791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3711-4A71-446F-9F52-AFCE4B351FD1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F9AF-8D8D-43E6-B2D5-E8E624757E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53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3E4-4302-4B5B-8B1D-3FB42912E37A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B3A5-041A-4C0A-988B-81DDC5F541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5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C63F-C762-4D11-AC32-CA4109117EF1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CFF6-0014-4F8B-A15C-1C5D9E8046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6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0B70-288B-4541-BE58-A8D902538BB3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9F58-C615-4920-BF34-20A416AD2E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53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dirty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6F88-6B39-4EAF-8301-2378B7B10145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B28BF-D09D-4B7A-A2CA-4B55EF9896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4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95E79660-F820-4BAE-8B37-7F9AA323FE67}" type="datetimeFigureOut">
              <a:rPr lang="zh-TW" altLang="en-US"/>
              <a:pPr>
                <a:defRPr/>
              </a:pPr>
              <a:t>2024/4/18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8F1DDB3-528A-4E61-B6F1-1D1B9140EF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1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77933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7933C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Adobe 繁黑體 Std B" pitchFamily="34" charset="-120"/>
          <a:ea typeface="Adobe 繁黑體 Std B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zh-TW" dirty="0"/>
              <a:t>○</a:t>
            </a:r>
            <a:r>
              <a:rPr lang="zh-TW" altLang="en-US" dirty="0" smtClean="0">
                <a:solidFill>
                  <a:srgbClr val="77933C"/>
                </a:solidFill>
              </a:rPr>
              <a:t>學年度服務學習</a:t>
            </a:r>
            <a:r>
              <a:rPr lang="en-US" altLang="zh-TW" dirty="0" smtClean="0">
                <a:solidFill>
                  <a:srgbClr val="77933C"/>
                </a:solidFill>
              </a:rPr>
              <a:t/>
            </a:r>
            <a:br>
              <a:rPr lang="en-US" altLang="zh-TW" dirty="0" smtClean="0">
                <a:solidFill>
                  <a:srgbClr val="77933C"/>
                </a:solidFill>
              </a:rPr>
            </a:br>
            <a:r>
              <a:rPr lang="zh-TW" altLang="en-US" dirty="0" smtClean="0">
                <a:solidFill>
                  <a:srgbClr val="77933C"/>
                </a:solidFill>
              </a:rPr>
              <a:t>單一課程成果紀錄表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768752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/>
              <a:t>2.1.2</a:t>
            </a:r>
            <a:r>
              <a:rPr lang="zh-TW" altLang="en-US" b="1"/>
              <a:t>深耕服務學習及推動反毒防制</a:t>
            </a:r>
            <a:endParaRPr lang="zh-TW" altLang="en-US" b="1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1187624" y="5157192"/>
            <a:ext cx="4546848" cy="154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課程名稱：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開課單位：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授課教師：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服務場域：</a:t>
            </a:r>
            <a:endParaRPr kumimoji="0" lang="en-US" altLang="zh-TW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5892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77933C"/>
                </a:solidFill>
              </a:rPr>
              <a:t>學習與反思</a:t>
            </a:r>
            <a:r>
              <a:rPr lang="en-US" altLang="zh-TW" dirty="0" smtClean="0">
                <a:solidFill>
                  <a:srgbClr val="77933C"/>
                </a:solidFill>
              </a:rPr>
              <a:t>_</a:t>
            </a:r>
            <a:r>
              <a:rPr lang="zh-TW" altLang="en-US" dirty="0">
                <a:solidFill>
                  <a:srgbClr val="77933C"/>
                </a:solidFill>
              </a:rPr>
              <a:t>教師經驗</a:t>
            </a:r>
            <a:r>
              <a:rPr lang="zh-TW" altLang="en-US" dirty="0" smtClean="0">
                <a:solidFill>
                  <a:srgbClr val="77933C"/>
                </a:solidFill>
              </a:rPr>
              <a:t>分享</a:t>
            </a:r>
            <a:endParaRPr lang="zh-TW" altLang="en-US" dirty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zh-TW" altLang="en-US" sz="2000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77933C"/>
                </a:solidFill>
              </a:rPr>
              <a:t>學習與反思</a:t>
            </a:r>
            <a:r>
              <a:rPr lang="en-US" altLang="zh-TW" dirty="0" smtClean="0">
                <a:solidFill>
                  <a:srgbClr val="77933C"/>
                </a:solidFill>
              </a:rPr>
              <a:t>_</a:t>
            </a:r>
            <a:r>
              <a:rPr lang="zh-TW" altLang="en-US" dirty="0">
                <a:solidFill>
                  <a:srgbClr val="77933C"/>
                </a:solidFill>
              </a:rPr>
              <a:t>學生服務</a:t>
            </a:r>
            <a:r>
              <a:rPr lang="zh-TW" altLang="en-US" dirty="0" smtClean="0">
                <a:solidFill>
                  <a:srgbClr val="77933C"/>
                </a:solidFill>
              </a:rPr>
              <a:t>心得</a:t>
            </a:r>
            <a:r>
              <a:rPr lang="en-US" altLang="zh-TW" sz="2000" baseline="-250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>
                <a:solidFill>
                  <a:schemeClr val="bg2">
                    <a:lumMod val="25000"/>
                  </a:schemeClr>
                </a:solidFill>
              </a:rPr>
              <a:t>至少</a:t>
            </a:r>
            <a:r>
              <a:rPr lang="en-US" altLang="zh-TW" sz="2000" baseline="-250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zh-TW" altLang="en-US" sz="2000" baseline="-25000" dirty="0">
                <a:solidFill>
                  <a:schemeClr val="bg2">
                    <a:lumMod val="25000"/>
                  </a:schemeClr>
                </a:solidFill>
              </a:rPr>
              <a:t>篇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sz="6600" dirty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zh-TW" altLang="en-US" sz="2000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6453336"/>
            <a:ext cx="457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學生服務心得：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此部份為學生於學期結束後回觀其服務行動之省思心得，應至少收錄五篇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77933C"/>
                </a:solidFill>
              </a:rPr>
              <a:t>問卷統計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solidFill>
                  <a:schemeClr val="bg2">
                    <a:lumMod val="25000"/>
                  </a:schemeClr>
                </a:solidFill>
              </a:rPr>
              <a:t>呈現方式不限，表格、統計圖表皆可。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如無請自行刪除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395536" y="692150"/>
            <a:ext cx="8147050" cy="5434013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課程名稱：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開課年級：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執行時間：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修</a:t>
            </a:r>
            <a:r>
              <a:rPr lang="zh-TW" altLang="en-US" dirty="0"/>
              <a:t>課</a:t>
            </a:r>
            <a:r>
              <a:rPr lang="zh-TW" altLang="en-US" dirty="0" smtClean="0"/>
              <a:t>人數：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每</a:t>
            </a:r>
            <a:r>
              <a:rPr lang="zh-TW" altLang="en-US" dirty="0" smtClean="0"/>
              <a:t>學期服務次數：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每次服務時數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 smtClean="0"/>
              <a:t>參與</a:t>
            </a:r>
            <a:r>
              <a:rPr lang="zh-TW" altLang="en-US" dirty="0"/>
              <a:t>服務</a:t>
            </a:r>
            <a:r>
              <a:rPr lang="zh-TW" altLang="en-US" dirty="0" smtClean="0"/>
              <a:t>人次</a:t>
            </a:r>
            <a:r>
              <a:rPr lang="en-US" altLang="zh-TW" sz="2000" baseline="-25000" dirty="0"/>
              <a:t>(</a:t>
            </a:r>
            <a:r>
              <a:rPr lang="zh-TW" altLang="zh-TW" sz="2000" baseline="-25000" dirty="0"/>
              <a:t>本校師生提供服務人數之加總</a:t>
            </a:r>
            <a:r>
              <a:rPr lang="en-US" altLang="zh-TW" sz="2000" baseline="-25000" dirty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dirty="0"/>
              <a:t>接受服務</a:t>
            </a:r>
            <a:r>
              <a:rPr lang="zh-TW" altLang="en-US" dirty="0" smtClean="0"/>
              <a:t>人次</a:t>
            </a:r>
            <a:r>
              <a:rPr lang="en-US" altLang="zh-TW" sz="2000" baseline="-25000" dirty="0"/>
              <a:t>(</a:t>
            </a:r>
            <a:r>
              <a:rPr lang="zh-TW" altLang="zh-TW" sz="2000" baseline="-25000" dirty="0"/>
              <a:t>被服務者接受服務人數之加總</a:t>
            </a:r>
            <a:r>
              <a:rPr lang="en-US" altLang="zh-TW" sz="2000" baseline="-25000" dirty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0" y="6459253"/>
            <a:ext cx="457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參與服務人次：本課程學生於本學期每次服務人數之加總。</a:t>
            </a:r>
            <a:endParaRPr lang="en-US" altLang="zh-TW" sz="105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>
                <a:solidFill>
                  <a:schemeClr val="bg1">
                    <a:lumMod val="65000"/>
                  </a:schemeClr>
                </a:solidFill>
              </a:rPr>
              <a:t>接受服務人次</a:t>
            </a: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：於本學期接受本課程學生服務之受益人數加總。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77933C"/>
                </a:solidFill>
              </a:rPr>
              <a:t>課程</a:t>
            </a:r>
            <a:r>
              <a:rPr lang="zh-TW" altLang="en-US" dirty="0" smtClean="0">
                <a:solidFill>
                  <a:srgbClr val="77933C"/>
                </a:solidFill>
              </a:rPr>
              <a:t>簡述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課程背景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課程目標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執行過程與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內容</a:t>
            </a:r>
            <a:r>
              <a:rPr lang="en-US" altLang="zh-TW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baseline="-25000" dirty="0" smtClean="0">
                <a:solidFill>
                  <a:schemeClr val="bg2">
                    <a:lumMod val="25000"/>
                  </a:schemeClr>
                </a:solidFill>
              </a:rPr>
              <a:t>準備、行動、反思、慶賀</a:t>
            </a:r>
            <a:r>
              <a:rPr lang="en-US" altLang="zh-TW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0" y="6297670"/>
            <a:ext cx="4572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課程目標：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融入服務學習精神，將「服務」與「學習」相互結合，使學生在服務過程中獲得學習與成長，為達到服務與學習之雙重目的所擬訂之課程教學目標。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77933C"/>
                </a:solidFill>
              </a:rPr>
              <a:t>成果展現</a:t>
            </a:r>
            <a:endParaRPr lang="zh-TW" altLang="en-US" dirty="0" smtClean="0">
              <a:solidFill>
                <a:srgbClr val="77933C"/>
              </a:solidFill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solidFill>
                  <a:schemeClr val="bg2">
                    <a:lumMod val="25000"/>
                  </a:schemeClr>
                </a:solidFill>
              </a:rPr>
              <a:t>呈現方式不限，表格、文字、圖檔皆可。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zh-TW" alt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頁數不足請自行增列</a:t>
            </a:r>
            <a:r>
              <a:rPr lang="en-US" altLang="zh-TW" sz="2000" baseline="-25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zh-TW" altLang="en-US" baseline="-25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6297670"/>
            <a:ext cx="4572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TW" altLang="en-US" sz="1050" dirty="0" smtClean="0">
                <a:solidFill>
                  <a:schemeClr val="bg1">
                    <a:lumMod val="65000"/>
                  </a:schemeClr>
                </a:solidFill>
              </a:rPr>
              <a:t>成果展現：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課程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活動執行之多元與創新性做為，以及具有特色之服務學習課程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活動成果。例如：課程執行期間規劃各類教學及服務活動之企劃書、課程講義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簡報、活動海報、活動教案、活動報導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zh-TW" sz="1050" dirty="0">
                <a:solidFill>
                  <a:schemeClr val="bg1">
                    <a:lumMod val="65000"/>
                  </a:schemeClr>
                </a:solidFill>
              </a:rPr>
              <a:t>新聞稿等。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71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且對焦，請附圖說</a:t>
            </a:r>
          </a:p>
        </p:txBody>
      </p:sp>
      <p:sp>
        <p:nvSpPr>
          <p:cNvPr id="8195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活動照片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最少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zh-TW" altLang="en-US" sz="1600" dirty="0" smtClean="0">
                <a:solidFill>
                  <a:schemeClr val="accent3">
                    <a:lumMod val="75000"/>
                  </a:schemeClr>
                </a:solidFill>
              </a:rPr>
              <a:t>張</a:t>
            </a:r>
            <a:r>
              <a:rPr lang="en-US" altLang="zh-TW" sz="16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zh-TW" altLang="zh-TW" sz="1600" dirty="0" smtClean="0">
                <a:solidFill>
                  <a:schemeClr val="bg2">
                    <a:lumMod val="25000"/>
                  </a:schemeClr>
                </a:solidFill>
              </a:rPr>
              <a:t>照片要清楚</a:t>
            </a:r>
            <a:r>
              <a:rPr lang="zh-TW" altLang="en-US" sz="1600" dirty="0" smtClean="0">
                <a:solidFill>
                  <a:schemeClr val="bg2">
                    <a:lumMod val="25000"/>
                  </a:schemeClr>
                </a:solidFill>
              </a:rPr>
              <a:t>且對</a:t>
            </a:r>
            <a:r>
              <a:rPr lang="zh-TW" altLang="en-US" sz="1600" dirty="0">
                <a:solidFill>
                  <a:schemeClr val="bg2">
                    <a:lumMod val="25000"/>
                  </a:schemeClr>
                </a:solidFill>
              </a:rPr>
              <a:t>焦，請附圖說</a:t>
            </a:r>
            <a:endParaRPr lang="zh-TW" altLang="en-US" sz="1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3" name="圖片版面配置區 3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8196" name="內容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圖說</a:t>
            </a:r>
            <a:r>
              <a:rPr lang="en-US" altLang="zh-TW" sz="2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5414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446</Words>
  <Application>Microsoft Office PowerPoint</Application>
  <PresentationFormat>如螢幕大小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○學年度服務學習 單一課程成果紀錄表</vt:lpstr>
      <vt:lpstr>PowerPoint 簡報</vt:lpstr>
      <vt:lpstr>課程簡述</vt:lpstr>
      <vt:lpstr>成果展現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活動照片(最少6張)照片要清楚且對焦，請附圖說</vt:lpstr>
      <vt:lpstr>學習與反思_教師經驗分享</vt:lpstr>
      <vt:lpstr>學習與反思_學生服務心得(至少5篇)</vt:lpstr>
      <vt:lpstr>問卷統計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活動名稱</dc:title>
  <dc:creator>Kai</dc:creator>
  <cp:lastModifiedBy>User</cp:lastModifiedBy>
  <cp:revision>29</cp:revision>
  <dcterms:created xsi:type="dcterms:W3CDTF">2015-07-21T01:42:39Z</dcterms:created>
  <dcterms:modified xsi:type="dcterms:W3CDTF">2024-04-18T06:44:05Z</dcterms:modified>
</cp:coreProperties>
</file>